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5"/>
  </p:notesMasterIdLst>
  <p:sldIdLst>
    <p:sldId id="256" r:id="rId2"/>
    <p:sldId id="259" r:id="rId3"/>
    <p:sldId id="263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5" r:id="rId12"/>
    <p:sldId id="356" r:id="rId13"/>
    <p:sldId id="358" r:id="rId14"/>
    <p:sldId id="359" r:id="rId15"/>
    <p:sldId id="360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</p:sldIdLst>
  <p:sldSz cx="9144000" cy="5143500" type="screen16x9"/>
  <p:notesSz cx="6858000" cy="9144000"/>
  <p:embeddedFontLst>
    <p:embeddedFont>
      <p:font typeface="Merriweather Light" panose="00000400000000000000" pitchFamily="2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Vidalok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0748C-1E10-49BF-8A8B-0F0CEA2F14E8}">
  <a:tblStyle styleId="{A520748C-1E10-49BF-8A8B-0F0CEA2F14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3" autoAdjust="0"/>
  </p:normalViewPr>
  <p:slideViewPr>
    <p:cSldViewPr snapToGrid="0" showGuides="1">
      <p:cViewPr varScale="1">
        <p:scale>
          <a:sx n="153" d="100"/>
          <a:sy n="153" d="100"/>
        </p:scale>
        <p:origin x="354" y="12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>
          <a:extLst>
            <a:ext uri="{FF2B5EF4-FFF2-40B4-BE49-F238E27FC236}">
              <a16:creationId xmlns:a16="http://schemas.microsoft.com/office/drawing/2014/main" id="{06751316-52E2-2D01-3891-C138E6D6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>
            <a:extLst>
              <a:ext uri="{FF2B5EF4-FFF2-40B4-BE49-F238E27FC236}">
                <a16:creationId xmlns:a16="http://schemas.microsoft.com/office/drawing/2014/main" id="{0453D822-80DA-A946-2847-567BBC77E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>
            <a:extLst>
              <a:ext uri="{FF2B5EF4-FFF2-40B4-BE49-F238E27FC236}">
                <a16:creationId xmlns:a16="http://schemas.microsoft.com/office/drawing/2014/main" id="{60A51211-1807-DD13-9E7A-F8A016AFC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*Linear Regression (Baseline)*     </a:t>
            </a:r>
          </a:p>
          <a:p>
            <a:pPr lvl="1"/>
            <a:r>
              <a:rPr lang="en-US" dirty="0"/>
              <a:t>- Simple and interpretable.     </a:t>
            </a:r>
          </a:p>
          <a:p>
            <a:pPr lvl="1"/>
            <a:r>
              <a:rPr lang="en-US" dirty="0"/>
              <a:t>- Surprisingly effective for short-term predictions.</a:t>
            </a:r>
          </a:p>
          <a:p>
            <a:r>
              <a:rPr lang="en-US" dirty="0"/>
              <a:t>*Ridge Regression*     </a:t>
            </a:r>
          </a:p>
          <a:p>
            <a:pPr lvl="1"/>
            <a:r>
              <a:rPr lang="en-US" dirty="0"/>
              <a:t>- Adds L2 regularization to handle multicollinearity.    </a:t>
            </a:r>
          </a:p>
          <a:p>
            <a:pPr lvl="1"/>
            <a:r>
              <a:rPr lang="en-US" dirty="0"/>
              <a:t> - Tuned using </a:t>
            </a:r>
            <a:r>
              <a:rPr lang="en-US" dirty="0" err="1"/>
              <a:t>Optuna</a:t>
            </a:r>
            <a:r>
              <a:rPr lang="en-US" dirty="0"/>
              <a:t> for optimal hyperparameters.</a:t>
            </a:r>
          </a:p>
          <a:p>
            <a:r>
              <a:rPr lang="en-US" dirty="0"/>
              <a:t>*Support Vector Regression (SVR)*     </a:t>
            </a:r>
          </a:p>
          <a:p>
            <a:pPr lvl="1"/>
            <a:r>
              <a:rPr lang="en-US" dirty="0"/>
              <a:t>- Non-linear model with RBF kernel for capturing complex relationships.     </a:t>
            </a:r>
          </a:p>
          <a:p>
            <a:pPr lvl="1"/>
            <a:r>
              <a:rPr lang="en-US" dirty="0"/>
              <a:t>- Also tuned using </a:t>
            </a:r>
            <a:r>
              <a:rPr lang="en-US" dirty="0" err="1"/>
              <a:t>Optuna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5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115016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4338-86CF-4797-E7F8-8C671E25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71B09-5DAA-3B7A-E158-32B2EC9C0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BABAB-C69D-11C6-FF22-B5C8AEB00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Preparation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applied an </a:t>
            </a:r>
            <a:r>
              <a:rPr lang="en-US" b="1" dirty="0"/>
              <a:t>80-20 train-test split</a:t>
            </a:r>
            <a:r>
              <a:rPr lang="en-US" dirty="0"/>
              <a:t>, ensuring that the split was based on time to </a:t>
            </a:r>
            <a:r>
              <a:rPr lang="en-US" b="1" dirty="0"/>
              <a:t>prevent data leakage</a:t>
            </a:r>
            <a:r>
              <a:rPr lang="en-US" dirty="0"/>
              <a:t> and maintain a realistic forecasting setup.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training dataset only used </a:t>
            </a:r>
            <a:r>
              <a:rPr lang="en-US" b="1" dirty="0"/>
              <a:t>historical data</a:t>
            </a:r>
            <a:r>
              <a:rPr lang="en-US" dirty="0"/>
              <a:t> up to a given point, while the test set included future dates that the model had not seen.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incorporated </a:t>
            </a:r>
            <a:r>
              <a:rPr lang="en-US" b="1" dirty="0"/>
              <a:t>both raw features</a:t>
            </a:r>
            <a:r>
              <a:rPr lang="en-US" dirty="0"/>
              <a:t> (such as S&amp;P 500 values, trading volumes, and macroeconomic indicators) and </a:t>
            </a:r>
            <a:r>
              <a:rPr lang="en-US" b="1" dirty="0"/>
              <a:t>engineered features</a:t>
            </a:r>
            <a:r>
              <a:rPr lang="en-US" dirty="0"/>
              <a:t> like rolling statistics and autoencoder embeddings.</a:t>
            </a:r>
          </a:p>
          <a:p>
            <a:r>
              <a:rPr lang="en-US" b="1" dirty="0"/>
              <a:t>Prediction Targets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Instead of just predicting the next day's value, we extended the forecasting horizon to </a:t>
            </a:r>
            <a:r>
              <a:rPr lang="en-US" b="1" dirty="0"/>
              <a:t>1, 7, 14, 21, and 28 days into the future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multi-step prediction approach allows us to evaluate how well different models </a:t>
            </a:r>
            <a:r>
              <a:rPr lang="en-US" b="1" dirty="0"/>
              <a:t>handle both short-term and medium-term forecasts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also helps assess the model’s ability to capture </a:t>
            </a:r>
            <a:r>
              <a:rPr lang="en-US" b="1" dirty="0"/>
              <a:t>trend persistence and market fluctuations</a:t>
            </a:r>
            <a:r>
              <a:rPr lang="en-US" dirty="0"/>
              <a:t> over different timeframes.</a:t>
            </a:r>
          </a:p>
        </p:txBody>
      </p:sp>
    </p:spTree>
    <p:extLst>
      <p:ext uri="{BB962C8B-B14F-4D97-AF65-F5344CB8AC3E}">
        <p14:creationId xmlns:p14="http://schemas.microsoft.com/office/powerpoint/2010/main" val="1770007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ACF4E2CC-170D-9FEC-DF00-276FBE3C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>
            <a:extLst>
              <a:ext uri="{FF2B5EF4-FFF2-40B4-BE49-F238E27FC236}">
                <a16:creationId xmlns:a16="http://schemas.microsoft.com/office/drawing/2014/main" id="{5740CD87-03E0-1E11-30F4-068166711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>
            <a:extLst>
              <a:ext uri="{FF2B5EF4-FFF2-40B4-BE49-F238E27FC236}">
                <a16:creationId xmlns:a16="http://schemas.microsoft.com/office/drawing/2014/main" id="{7EA10987-3044-A8EE-ECDA-610617750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Model for Short-Term Predictions (1 Day Ahead):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Ridge Regression (R² = 0.9995)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Model for Long-Term Predictions (28 Days Ahead):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Ridge Regression (R² = 0.9593)</a:t>
            </a:r>
          </a:p>
          <a:p>
            <a:r>
              <a:rPr lang="en-US" b="1" dirty="0"/>
              <a:t>SVR performed worse than expected, likely due to its sensitivity to feature scaling.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68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BC4C-E245-0FFF-0560-B28E786B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641C4-894D-FBD8-8791-12DD97CB5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FC26D-8B5C-0654-D4FF-34EA57D56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2500315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AEEC-9ECC-2599-59E6-4ED72037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741B1-3FDF-ECD7-220C-4BAFF7939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F4C3B-AD8F-43BA-E2F1-574189C5B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368144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>
          <a:extLst>
            <a:ext uri="{FF2B5EF4-FFF2-40B4-BE49-F238E27FC236}">
              <a16:creationId xmlns:a16="http://schemas.microsoft.com/office/drawing/2014/main" id="{2DAD155C-574A-6736-388C-C708AB3B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>
            <a:extLst>
              <a:ext uri="{FF2B5EF4-FFF2-40B4-BE49-F238E27FC236}">
                <a16:creationId xmlns:a16="http://schemas.microsoft.com/office/drawing/2014/main" id="{72676E2E-F252-6469-CD42-C68816C5E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>
            <a:extLst>
              <a:ext uri="{FF2B5EF4-FFF2-40B4-BE49-F238E27FC236}">
                <a16:creationId xmlns:a16="http://schemas.microsoft.com/office/drawing/2014/main" id="{F8A29704-FA1A-EB15-63C4-DE8E262EA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21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7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 Jones Industrial Average (DJIA), another key U.S. market index.</a:t>
            </a:r>
          </a:p>
          <a:p>
            <a:r>
              <a:rPr lang="en-US" dirty="0"/>
              <a:t>Hang Seng Index, representing the Hong Kong stock market.</a:t>
            </a:r>
          </a:p>
          <a:p>
            <a:r>
              <a:rPr lang="en-US" dirty="0"/>
              <a:t>S&amp;P 500 index value, a benchmark of the U.S. stock market.</a:t>
            </a:r>
          </a:p>
        </p:txBody>
      </p:sp>
    </p:spTree>
    <p:extLst>
      <p:ext uri="{BB962C8B-B14F-4D97-AF65-F5344CB8AC3E}">
        <p14:creationId xmlns:p14="http://schemas.microsoft.com/office/powerpoint/2010/main" val="54385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19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dimensional like 365 for each original feature used, such as the S&amp;P 500 and Dow Jones Industrial Average</a:t>
            </a:r>
          </a:p>
        </p:txBody>
      </p:sp>
    </p:spTree>
    <p:extLst>
      <p:ext uri="{BB962C8B-B14F-4D97-AF65-F5344CB8AC3E}">
        <p14:creationId xmlns:p14="http://schemas.microsoft.com/office/powerpoint/2010/main" val="33163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3" r:id="rId4"/>
    <p:sldLayoutId id="2147483668" r:id="rId5"/>
    <p:sldLayoutId id="2147483682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100860" y="7401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Predicting the S&amp;P 500 with Machine Learning</a:t>
            </a:r>
            <a:endParaRPr sz="4800"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2739260" y="291228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Presented by: GHINEA Andrei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             DIACONU Bianca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92491F-FA59-5C89-50F5-EDB049FA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red line&#10;&#10;AI-generated content may be incorrect.">
            <a:extLst>
              <a:ext uri="{FF2B5EF4-FFF2-40B4-BE49-F238E27FC236}">
                <a16:creationId xmlns:a16="http://schemas.microsoft.com/office/drawing/2014/main" id="{04B0D301-9849-0C1D-EE9D-735ED998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6" y="0"/>
            <a:ext cx="7955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A9BF2C4-95D3-BFB8-66D9-157ADC65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9C19BECC-02E9-C77B-DB67-17086FF1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80"/>
            <a:ext cx="9144000" cy="49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9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6E1F762-E765-A6CF-3664-182DC2F4F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/>
              <a:t>Rolling Window Features</a:t>
            </a:r>
          </a:p>
          <a:p>
            <a:pPr marL="114300" indent="0" algn="ctr">
              <a:buNone/>
            </a:pPr>
            <a:endParaRPr lang="en-US" sz="1600" b="1" dirty="0"/>
          </a:p>
          <a:p>
            <a:r>
              <a:rPr lang="en-US" sz="1600" dirty="0"/>
              <a:t>Mean and standard deviation computed over 7, 14, 30, 90, and 365 days.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b="1" dirty="0"/>
              <a:t>Purpose</a:t>
            </a:r>
            <a:r>
              <a:rPr lang="en-US" sz="1600" dirty="0"/>
              <a:t>: Capture short, medium, and long-term trends.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29F3C1-7056-0271-CA0D-156F1DF3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50" y="391685"/>
            <a:ext cx="5679900" cy="572700"/>
          </a:xfrm>
        </p:spPr>
        <p:txBody>
          <a:bodyPr/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sz="1600" dirty="0"/>
              <a:t>Creating features that capture market trends &amp; relationships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1DF2782D-7CC8-35BA-CFBE-DA39771B14E1}"/>
              </a:ext>
            </a:extLst>
          </p:cNvPr>
          <p:cNvSpPr txBox="1">
            <a:spLocks/>
          </p:cNvSpPr>
          <p:nvPr/>
        </p:nvSpPr>
        <p:spPr>
          <a:xfrm>
            <a:off x="4572000" y="1409700"/>
            <a:ext cx="439674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ctr">
              <a:buFont typeface="Montserrat"/>
              <a:buNone/>
            </a:pPr>
            <a:r>
              <a:rPr lang="en-US" sz="1600" b="1" dirty="0"/>
              <a:t>Embeddings from Lagged Features</a:t>
            </a:r>
          </a:p>
          <a:p>
            <a:pPr marL="114300" indent="0" algn="ctr">
              <a:buFont typeface="Montserrat"/>
              <a:buNone/>
            </a:pPr>
            <a:endParaRPr lang="en-US" sz="1600" b="1" dirty="0"/>
          </a:p>
          <a:p>
            <a:r>
              <a:rPr lang="en-US" sz="1600" b="1" dirty="0"/>
              <a:t>Purpose</a:t>
            </a:r>
            <a:r>
              <a:rPr lang="en-US" sz="1600" dirty="0"/>
              <a:t>: Preserve past market patterns, from 1 to 365 days.</a:t>
            </a:r>
          </a:p>
          <a:p>
            <a:endParaRPr lang="en-US" sz="1600" dirty="0"/>
          </a:p>
          <a:p>
            <a:r>
              <a:rPr lang="en-US" sz="1600" dirty="0"/>
              <a:t>Trained an autoencoder to extract latent features.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Reduce high-dimensional lagged features into a compact representation (from 2202 to 24).</a:t>
            </a:r>
          </a:p>
        </p:txBody>
      </p:sp>
    </p:spTree>
    <p:extLst>
      <p:ext uri="{BB962C8B-B14F-4D97-AF65-F5344CB8AC3E}">
        <p14:creationId xmlns:p14="http://schemas.microsoft.com/office/powerpoint/2010/main" val="186617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>
          <a:extLst>
            <a:ext uri="{FF2B5EF4-FFF2-40B4-BE49-F238E27FC236}">
              <a16:creationId xmlns:a16="http://schemas.microsoft.com/office/drawing/2014/main" id="{0FCC7754-56B5-D57F-1B8F-ACEC76E5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>
            <a:extLst>
              <a:ext uri="{FF2B5EF4-FFF2-40B4-BE49-F238E27FC236}">
                <a16:creationId xmlns:a16="http://schemas.microsoft.com/office/drawing/2014/main" id="{AA0EDE92-69EA-6770-85B7-691FE6C04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Ridge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</a:t>
            </a:r>
            <a:endParaRPr dirty="0"/>
          </a:p>
        </p:txBody>
      </p:sp>
      <p:sp>
        <p:nvSpPr>
          <p:cNvPr id="1275" name="Google Shape;1275;p104">
            <a:extLst>
              <a:ext uri="{FF2B5EF4-FFF2-40B4-BE49-F238E27FC236}">
                <a16:creationId xmlns:a16="http://schemas.microsoft.com/office/drawing/2014/main" id="{BEE36870-9BFE-B769-C4E3-B0D0F4A916F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1277" name="Google Shape;1277;p104">
            <a:extLst>
              <a:ext uri="{FF2B5EF4-FFF2-40B4-BE49-F238E27FC236}">
                <a16:creationId xmlns:a16="http://schemas.microsoft.com/office/drawing/2014/main" id="{F973CEBC-8F2F-EE98-C6C5-BBACE2F9E0F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(SVR)</a:t>
            </a:r>
            <a:endParaRPr dirty="0"/>
          </a:p>
        </p:txBody>
      </p:sp>
      <p:grpSp>
        <p:nvGrpSpPr>
          <p:cNvPr id="1279" name="Google Shape;1279;p104">
            <a:extLst>
              <a:ext uri="{FF2B5EF4-FFF2-40B4-BE49-F238E27FC236}">
                <a16:creationId xmlns:a16="http://schemas.microsoft.com/office/drawing/2014/main" id="{FC553DFD-B725-140E-20DA-AB493A132077}"/>
              </a:ext>
            </a:extLst>
          </p:cNvPr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>
              <a:extLst>
                <a:ext uri="{FF2B5EF4-FFF2-40B4-BE49-F238E27FC236}">
                  <a16:creationId xmlns:a16="http://schemas.microsoft.com/office/drawing/2014/main" id="{0AA34FDD-4960-6B02-BF38-3216CDDC9335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>
              <a:extLst>
                <a:ext uri="{FF2B5EF4-FFF2-40B4-BE49-F238E27FC236}">
                  <a16:creationId xmlns:a16="http://schemas.microsoft.com/office/drawing/2014/main" id="{ADC3F858-1F1D-5F3C-F065-8D484C3236E9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>
            <a:extLst>
              <a:ext uri="{FF2B5EF4-FFF2-40B4-BE49-F238E27FC236}">
                <a16:creationId xmlns:a16="http://schemas.microsoft.com/office/drawing/2014/main" id="{7A5EAE00-75F7-9774-2474-3D5CE89722D5}"/>
              </a:ext>
            </a:extLst>
          </p:cNvPr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>
              <a:extLst>
                <a:ext uri="{FF2B5EF4-FFF2-40B4-BE49-F238E27FC236}">
                  <a16:creationId xmlns:a16="http://schemas.microsoft.com/office/drawing/2014/main" id="{8C7B5526-F87C-190C-32BB-A0FE4FEC3030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>
              <a:extLst>
                <a:ext uri="{FF2B5EF4-FFF2-40B4-BE49-F238E27FC236}">
                  <a16:creationId xmlns:a16="http://schemas.microsoft.com/office/drawing/2014/main" id="{1E4630BF-0D4B-BC49-F398-C0DE303F5CD4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>
            <a:extLst>
              <a:ext uri="{FF2B5EF4-FFF2-40B4-BE49-F238E27FC236}">
                <a16:creationId xmlns:a16="http://schemas.microsoft.com/office/drawing/2014/main" id="{5A3B93A3-593D-0D26-2D0C-7DB997C3B024}"/>
              </a:ext>
            </a:extLst>
          </p:cNvPr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>
              <a:extLst>
                <a:ext uri="{FF2B5EF4-FFF2-40B4-BE49-F238E27FC236}">
                  <a16:creationId xmlns:a16="http://schemas.microsoft.com/office/drawing/2014/main" id="{FA8CE539-0B96-25BA-32E2-85A7E81B9557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>
              <a:extLst>
                <a:ext uri="{FF2B5EF4-FFF2-40B4-BE49-F238E27FC236}">
                  <a16:creationId xmlns:a16="http://schemas.microsoft.com/office/drawing/2014/main" id="{274B621A-55A3-68EF-B023-7F19162A1091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>
            <a:extLst>
              <a:ext uri="{FF2B5EF4-FFF2-40B4-BE49-F238E27FC236}">
                <a16:creationId xmlns:a16="http://schemas.microsoft.com/office/drawing/2014/main" id="{EB2226B6-51A6-D42B-7E62-F8B66C81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5824" y="43740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Tested Models</a:t>
            </a:r>
          </a:p>
        </p:txBody>
      </p:sp>
    </p:spTree>
    <p:extLst>
      <p:ext uri="{BB962C8B-B14F-4D97-AF65-F5344CB8AC3E}">
        <p14:creationId xmlns:p14="http://schemas.microsoft.com/office/powerpoint/2010/main" val="5121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883A7D-1352-9640-0398-CE42298C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Hyperparameter Tuning - </a:t>
            </a:r>
            <a:r>
              <a:rPr lang="en-US" dirty="0" err="1"/>
              <a:t>Optuna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1EEA935B-1D98-2449-24F3-1DEF7DA53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>
              <a:buNone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Used </a:t>
            </a:r>
            <a:r>
              <a:rPr lang="en-US" sz="1600" b="1" dirty="0" err="1">
                <a:solidFill>
                  <a:schemeClr val="dk2"/>
                </a:solidFill>
                <a:latin typeface="Montserrat"/>
                <a:sym typeface="Montserrat"/>
              </a:rPr>
              <a:t>Optuna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in the:</a:t>
            </a:r>
          </a:p>
          <a:p>
            <a:pPr marL="114300" indent="0" algn="l">
              <a:buNone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Autoencoder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Ridge Regression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Support Vector Regression (SVR)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00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3C14-34A6-BC64-1D09-74073CF2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AA0FBBD-9513-7B1A-260F-9BE02889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Training Process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E27C4DA-B44B-46CB-4AF1-6424D0A9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128030A-96FE-659E-619A-90EF856F8467}"/>
              </a:ext>
            </a:extLst>
          </p:cNvPr>
          <p:cNvSpPr txBox="1">
            <a:spLocks/>
          </p:cNvSpPr>
          <p:nvPr/>
        </p:nvSpPr>
        <p:spPr>
          <a:xfrm>
            <a:off x="327660" y="1562100"/>
            <a:ext cx="720852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Data Preparation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Train-test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split (</a:t>
            </a: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80%-20% 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based on time).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Ensured only past data was used for predictions.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Used </a:t>
            </a: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both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the original features and the newly created ones.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Prediction Targets</a:t>
            </a:r>
          </a:p>
          <a:p>
            <a:pPr marL="8572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Next 1, 7, 14, 21, 28 days.</a:t>
            </a:r>
          </a:p>
        </p:txBody>
      </p:sp>
    </p:spTree>
    <p:extLst>
      <p:ext uri="{BB962C8B-B14F-4D97-AF65-F5344CB8AC3E}">
        <p14:creationId xmlns:p14="http://schemas.microsoft.com/office/powerpoint/2010/main" val="413030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D49410C-AF6A-B9D9-AEE5-FC17D3AE9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>
            <a:extLst>
              <a:ext uri="{FF2B5EF4-FFF2-40B4-BE49-F238E27FC236}">
                <a16:creationId xmlns:a16="http://schemas.microsoft.com/office/drawing/2014/main" id="{4601555F-5764-5A04-8E39-04D51967B6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3718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1453" name="Google Shape;1453;p112">
            <a:extLst>
              <a:ext uri="{FF2B5EF4-FFF2-40B4-BE49-F238E27FC236}">
                <a16:creationId xmlns:a16="http://schemas.microsoft.com/office/drawing/2014/main" id="{B1501FDC-1CE5-5BD8-FE22-310669D35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706186"/>
              </p:ext>
            </p:extLst>
          </p:nvPr>
        </p:nvGraphicFramePr>
        <p:xfrm>
          <a:off x="441877" y="816395"/>
          <a:ext cx="8260246" cy="4213387"/>
        </p:xfrm>
        <a:graphic>
          <a:graphicData uri="http://schemas.openxmlformats.org/drawingml/2006/table">
            <a:tbl>
              <a:tblPr>
                <a:noFill/>
                <a:tableStyleId>{A520748C-1E10-49BF-8A8B-0F0CEA2F14E8}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123">
                  <a:extLst>
                    <a:ext uri="{9D8B030D-6E8A-4147-A177-3AD203B41FA5}">
                      <a16:colId xmlns:a16="http://schemas.microsoft.com/office/drawing/2014/main" val="22459387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51683027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53015109"/>
                    </a:ext>
                  </a:extLst>
                </a:gridCol>
              </a:tblGrid>
              <a:tr h="50036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011635"/>
                          </a:solidFill>
                          <a:latin typeface="Vidaloka"/>
                          <a:sym typeface="Arial"/>
                        </a:rPr>
                        <a:t>Days</a:t>
                      </a:r>
                      <a:endParaRPr sz="2400" b="0" i="0" u="none" strike="noStrike" cap="none" dirty="0">
                        <a:solidFill>
                          <a:srgbClr val="011635"/>
                        </a:solidFill>
                        <a:latin typeface="Vidaloka"/>
                        <a:sym typeface="Arial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Linear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Regression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Ridge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Regression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SVR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130185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7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0.974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21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0.00095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0.964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0.962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529426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28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0.0014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24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623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3FF6EAE6-2116-F2BA-35E8-C681D1F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" y="0"/>
            <a:ext cx="7645470" cy="49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1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0F8D03-5643-4264-3819-4474C54C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2703A1F-CF73-3A87-A549-680FF8FE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8" y="0"/>
            <a:ext cx="7699264" cy="4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3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B740822-1D43-7848-79AB-DAD2159F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69C0C55-EA61-2A27-40EB-9B8FC2AE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Dataset Overview </a:t>
            </a:r>
            <a:endParaRPr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350" y="159507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9E5F7-A930-5BBF-4367-09C8A4E3BAA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Training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B181C50-67A4-BDAD-9097-0A9F7F22C1A7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6087600" y="3313579"/>
            <a:ext cx="2500140" cy="405000"/>
          </a:xfrm>
        </p:spPr>
        <p:txBody>
          <a:bodyPr/>
          <a:lstStyle/>
          <a:p>
            <a:r>
              <a:rPr lang="en-US" dirty="0"/>
              <a:t>Results &amp;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9411E2-078D-8F89-0AF0-6E89A11E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E5FA53D-CE0E-002D-55A9-FC1410B8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8" y="89149"/>
            <a:ext cx="7699264" cy="4965202"/>
          </a:xfrm>
          <a:prstGeom prst="rect">
            <a:avLst/>
          </a:prstGeom>
        </p:spPr>
      </p:pic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1981694-533E-9CD7-3142-7172A809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0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F73E49-A7BA-D480-C345-9244F4D4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B277B6C7-F28D-7A4E-6886-3A712F27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52C1C3-3D8F-D32F-104A-A5559E29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2E9C5B8-5882-A72E-FDEB-6425BB6B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B7837F-BF7A-6C4A-9AF3-1F721EE9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70A0899E-F01E-CF8D-30C7-C8AE17EB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1" y="53340"/>
            <a:ext cx="7754791" cy="50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4533D1-0D57-64DF-7832-E6DE9688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0B009937-5FFC-EB42-5030-8E0F7C00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5" y="0"/>
            <a:ext cx="7869397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8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4781107-19BA-AE15-D91F-F15329A9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64A5D48-A73A-4AB9-3F6B-F87AEFA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9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43DE1A-EE64-375C-1FDD-9D8B8017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stock market&#10;&#10;AI-generated content may be incorrect.">
            <a:extLst>
              <a:ext uri="{FF2B5EF4-FFF2-40B4-BE49-F238E27FC236}">
                <a16:creationId xmlns:a16="http://schemas.microsoft.com/office/drawing/2014/main" id="{9C7D4ADD-F39A-77ED-3F3E-7BC5840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1905EE-3EF8-A276-D17D-D29BB49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C5036213-9F2F-D020-C63F-2C49F0C0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3FBA3C-C288-2FF4-0117-12131054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0CEB339C-8411-F482-4CED-3E6F39D4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3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F039B4-C188-9312-7376-702D4E7A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F950B68E-4D7A-A511-9461-F8E61FA5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724800" y="1026680"/>
            <a:ext cx="8419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b="1" dirty="0"/>
              <a:t>Goal: </a:t>
            </a:r>
            <a:r>
              <a:rPr lang="en-US" sz="2000" dirty="0"/>
              <a:t>Predict the S&amp;P 500 index value for multiple future time horizons (</a:t>
            </a:r>
            <a:r>
              <a:rPr lang="en-US" sz="2000" b="1" dirty="0"/>
              <a:t>1, 7, 14, 21, 28 </a:t>
            </a:r>
            <a:r>
              <a:rPr lang="en-US" sz="2000" dirty="0"/>
              <a:t>days ahead).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/>
              <a:t>Dataset: </a:t>
            </a:r>
            <a:r>
              <a:rPr lang="en-US" sz="2000" dirty="0"/>
              <a:t>34-year daily stock dataset (1990–2024)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b="1" dirty="0"/>
              <a:t>Approach: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b="1" dirty="0"/>
              <a:t>Feature Engineering </a:t>
            </a:r>
            <a:r>
              <a:rPr lang="en-US" sz="2000" dirty="0"/>
              <a:t>for better trend detection.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dirty="0"/>
              <a:t>Using </a:t>
            </a:r>
            <a:r>
              <a:rPr lang="en-US" sz="2000" b="1" dirty="0"/>
              <a:t>three</a:t>
            </a:r>
            <a:r>
              <a:rPr lang="en-US" sz="2000" dirty="0"/>
              <a:t> different regression </a:t>
            </a:r>
            <a:r>
              <a:rPr lang="en-US" sz="2000" b="1" dirty="0"/>
              <a:t>models</a:t>
            </a:r>
            <a:r>
              <a:rPr lang="en-US" sz="2000" dirty="0"/>
              <a:t>.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dirty="0"/>
              <a:t>Optimizing hyperparameters using </a:t>
            </a:r>
            <a:r>
              <a:rPr lang="en-US" sz="2000" b="1" dirty="0" err="1"/>
              <a:t>Optuna</a:t>
            </a:r>
            <a:r>
              <a:rPr lang="en-US" sz="2000" dirty="0"/>
              <a:t>.</a:t>
            </a:r>
          </a:p>
          <a:p>
            <a:pPr marL="342900">
              <a:buClr>
                <a:schemeClr val="dk1"/>
              </a:buClr>
              <a:buSzPts val="1100"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20009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Overview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A617D5-32D2-E5DC-37C2-FE900B4E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643FD6B3-2DE5-C3F4-0B53-51B34268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8" y="89149"/>
            <a:ext cx="7699264" cy="4965202"/>
          </a:xfrm>
          <a:prstGeom prst="rect">
            <a:avLst/>
          </a:prstGeom>
        </p:spPr>
      </p:pic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EA4F5D8-CB70-929C-AD88-A7789EAC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95F93F-90B0-2002-56AA-90D28E99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5D1D310-BA9C-20FB-B5FA-A544810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378E-13B8-882D-BC7C-2E8106A6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71D85F-6A4B-0A2D-162B-D55E468C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5D3E642A-BD0F-A85F-3899-F19909F8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8511E29-5942-3F7A-991E-067CAF69B494}"/>
              </a:ext>
            </a:extLst>
          </p:cNvPr>
          <p:cNvSpPr txBox="1">
            <a:spLocks/>
          </p:cNvSpPr>
          <p:nvPr/>
        </p:nvSpPr>
        <p:spPr>
          <a:xfrm>
            <a:off x="327659" y="920578"/>
            <a:ext cx="7486831" cy="383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Feature Engineering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Used rolling windows and lagged features to capture market trends over different timeframes.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Used autoencoder embeddings to reduce dimensionality and improve model efficiency.</a:t>
            </a:r>
          </a:p>
          <a:p>
            <a:pPr marL="596900" lvl="1" indent="0"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	</a:t>
            </a:r>
          </a:p>
          <a:p>
            <a:pPr marL="114300" indent="0"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Predictive Models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Tested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Linear Regression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Ridge Regression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SVR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for forecasting the S&amp;P 500.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Ridge Regression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performed the best, followed by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Linear Regression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SVR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763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6A7C-9F26-719F-D614-182BD132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E0676E-61CF-4BF2-27AF-6BF9F6BB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10CB1EAD-87AC-E14D-DFDB-544B5A3EC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C9F2AF3-2344-970A-9757-3D825F372D2D}"/>
              </a:ext>
            </a:extLst>
          </p:cNvPr>
          <p:cNvSpPr txBox="1">
            <a:spLocks/>
          </p:cNvSpPr>
          <p:nvPr/>
        </p:nvSpPr>
        <p:spPr>
          <a:xfrm>
            <a:off x="327659" y="1118286"/>
            <a:ext cx="7486831" cy="363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Deep Learning Approaches: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Explore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LSTMs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for sequential dependencies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Transformers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for capturing long-range patterns.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Expanded Feature Set: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Incorporate additional economic indicators such as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interest rates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GDP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consumer sentiment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.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Extended Forecasting Horizon: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Move beyond the current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28-day predictions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for more robust long-term forecasting.</a:t>
            </a: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075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>
          <a:extLst>
            <a:ext uri="{FF2B5EF4-FFF2-40B4-BE49-F238E27FC236}">
              <a16:creationId xmlns:a16="http://schemas.microsoft.com/office/drawing/2014/main" id="{61450D47-6223-0985-36D1-437A7056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>
            <a:extLst>
              <a:ext uri="{FF2B5EF4-FFF2-40B4-BE49-F238E27FC236}">
                <a16:creationId xmlns:a16="http://schemas.microsoft.com/office/drawing/2014/main" id="{0DD7B45B-247D-CA4D-B026-13293A19CD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914" y="1417785"/>
            <a:ext cx="3925026" cy="45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b="1" dirty="0"/>
              <a:t>34 years (1990–2024)</a:t>
            </a:r>
            <a:r>
              <a:rPr lang="en-US" dirty="0"/>
              <a:t> of financial data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br>
              <a:rPr lang="en-US" b="1" dirty="0"/>
            </a:br>
            <a:endParaRPr b="1" dirty="0"/>
          </a:p>
        </p:txBody>
      </p:sp>
      <p:sp>
        <p:nvSpPr>
          <p:cNvPr id="554" name="Google Shape;554;p66">
            <a:extLst>
              <a:ext uri="{FF2B5EF4-FFF2-40B4-BE49-F238E27FC236}">
                <a16:creationId xmlns:a16="http://schemas.microsoft.com/office/drawing/2014/main" id="{F2D79D5D-DD89-FE08-5A01-7A8C28C52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22854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Dataset Overview:</a:t>
            </a:r>
            <a:br>
              <a:rPr lang="en-US" dirty="0"/>
            </a:br>
            <a:r>
              <a:rPr lang="en-US" dirty="0"/>
              <a:t>Key Financial &amp; Economic Data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9BCF7E-EDBA-45D5-5EFD-9DC944035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52708"/>
              </p:ext>
            </p:extLst>
          </p:nvPr>
        </p:nvGraphicFramePr>
        <p:xfrm>
          <a:off x="932906" y="1936174"/>
          <a:ext cx="7893747" cy="2765744"/>
        </p:xfrm>
        <a:graphic>
          <a:graphicData uri="http://schemas.openxmlformats.org/drawingml/2006/table">
            <a:tbl>
              <a:tblPr>
                <a:noFill/>
                <a:tableStyleId>{A520748C-1E10-49BF-8A8B-0F0CEA2F14E8}</a:tableStyleId>
              </a:tblPr>
              <a:tblGrid>
                <a:gridCol w="1665747">
                  <a:extLst>
                    <a:ext uri="{9D8B030D-6E8A-4147-A177-3AD203B41FA5}">
                      <a16:colId xmlns:a16="http://schemas.microsoft.com/office/drawing/2014/main" val="2850088960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587036395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311892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sym typeface="Arial"/>
                        </a:rPr>
                        <a:t>Category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cs typeface="Arial"/>
                          <a:sym typeface="Arial"/>
                        </a:rPr>
                        <a:t>Examples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Arial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cs typeface="Arial"/>
                          <a:sym typeface="Arial"/>
                        </a:rPr>
                        <a:t>What It Measures?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Arial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541207"/>
                  </a:ext>
                </a:extLst>
              </a:tr>
              <a:tr h="604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Stock Market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sym typeface="Montserrat"/>
                        </a:rPr>
                        <a:t>sp500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djia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hsi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U.S. &amp; Global Market Trends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23797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Trading Volume</a:t>
                      </a:r>
                    </a:p>
                  </a:txBody>
                  <a:tcPr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sp500_volume,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djia_volume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Investor Activity &amp; Liquidity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76521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Economic Factors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joblessness, us3m, ads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Employment, Interest Rates &amp; Growth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67248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Risk Metrics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vix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epu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GPRD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Volatility, Policy &amp; Geopolitical Risk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0172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2F80AE-FC67-A522-8711-45DC9249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52" y="3076774"/>
            <a:ext cx="319314" cy="319314"/>
          </a:xfrm>
          <a:prstGeom prst="rect">
            <a:avLst/>
          </a:prstGeom>
        </p:spPr>
      </p:pic>
      <p:pic>
        <p:nvPicPr>
          <p:cNvPr id="10" name="Picture 9" descr="A colorful graph on a black background&#10;&#10;AI-generated content may be incorrect.">
            <a:extLst>
              <a:ext uri="{FF2B5EF4-FFF2-40B4-BE49-F238E27FC236}">
                <a16:creationId xmlns:a16="http://schemas.microsoft.com/office/drawing/2014/main" id="{62C9D2CF-2F41-1469-D7EF-157339C6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07" y="2552713"/>
            <a:ext cx="229825" cy="22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C89C7-3164-EE13-ED2E-9E189C97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52" y="3629806"/>
            <a:ext cx="394569" cy="394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D5AEB-7D98-A3B3-42FB-8859448A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252" y="4241024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5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EB3FC58-E675-545E-6724-9E70DCE8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65952" y="0"/>
            <a:ext cx="7412097" cy="5143500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42D213-0FEF-DA93-65BD-7C1D9F40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234" t="12741" r="75084" b="46222"/>
          <a:stretch/>
        </p:blipFill>
        <p:spPr>
          <a:xfrm>
            <a:off x="2217420" y="655320"/>
            <a:ext cx="495300" cy="2110740"/>
          </a:xfrm>
          <a:prstGeom prst="rect">
            <a:avLst/>
          </a:prstGeom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37CB2F-D7AC-4B8C-7F5F-A3E1CE3E1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234" t="62222" r="75084" b="12741"/>
          <a:stretch/>
        </p:blipFill>
        <p:spPr>
          <a:xfrm>
            <a:off x="2217420" y="3200400"/>
            <a:ext cx="495300" cy="1287780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07ABC-5DDA-50D0-2189-151BF964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88860"/>
          <a:stretch/>
        </p:blipFill>
        <p:spPr>
          <a:xfrm>
            <a:off x="865951" y="0"/>
            <a:ext cx="825689" cy="5143500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A152C13-856E-B423-77B8-053BEFB9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-1" r="-1" b="95704"/>
          <a:stretch/>
        </p:blipFill>
        <p:spPr>
          <a:xfrm>
            <a:off x="865950" y="0"/>
            <a:ext cx="7412097" cy="220980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B067B8-DA6F-D0C9-C55F-7DA80BD7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7319" t="3" r="-1" b="3"/>
          <a:stretch/>
        </p:blipFill>
        <p:spPr>
          <a:xfrm>
            <a:off x="7338060" y="0"/>
            <a:ext cx="939985" cy="5143500"/>
          </a:xfrm>
          <a:prstGeom prst="rect">
            <a:avLst/>
          </a:prstGeom>
        </p:spPr>
      </p:pic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990C84-CF77-C5A3-B96D-49A0DFBEC1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-1" t="95294" r="-1" b="2"/>
          <a:stretch/>
        </p:blipFill>
        <p:spPr>
          <a:xfrm>
            <a:off x="865948" y="4901565"/>
            <a:ext cx="7412097" cy="2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D0756B-643A-C49F-A935-B64AF52C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8504AA8B-786B-CA2B-2748-10A70B50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2517"/>
            <a:ext cx="9143999" cy="49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2986552-671F-5780-738D-9CF5AFE2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 of blue dots&#10;&#10;AI-generated content may be incorrect.">
            <a:extLst>
              <a:ext uri="{FF2B5EF4-FFF2-40B4-BE49-F238E27FC236}">
                <a16:creationId xmlns:a16="http://schemas.microsoft.com/office/drawing/2014/main" id="{C94EFF12-7D8C-65BC-6709-3413870F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70" y="0"/>
            <a:ext cx="6630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71BFF6-B443-5E42-F1FA-94FBACE9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red line going down&#10;&#10;AI-generated content may be incorrect.">
            <a:extLst>
              <a:ext uri="{FF2B5EF4-FFF2-40B4-BE49-F238E27FC236}">
                <a16:creationId xmlns:a16="http://schemas.microsoft.com/office/drawing/2014/main" id="{3DD88736-246E-777E-B8FC-C4F92742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7" y="0"/>
            <a:ext cx="814466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D3EFA8-7012-FFC9-2C6E-C4FE5F9D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red line&#10;&#10;AI-generated content may be incorrect.">
            <a:extLst>
              <a:ext uri="{FF2B5EF4-FFF2-40B4-BE49-F238E27FC236}">
                <a16:creationId xmlns:a16="http://schemas.microsoft.com/office/drawing/2014/main" id="{94DF2500-A6AE-EF45-97F3-27D9B127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" y="0"/>
            <a:ext cx="80691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892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1047</Words>
  <Application>Microsoft Office PowerPoint</Application>
  <PresentationFormat>On-screen Show (16:9)</PresentationFormat>
  <Paragraphs>196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Montserrat</vt:lpstr>
      <vt:lpstr>Vidaloka</vt:lpstr>
      <vt:lpstr>Merriweather Light</vt:lpstr>
      <vt:lpstr>Arial</vt:lpstr>
      <vt:lpstr>Minimalist Business Slides XL by Slidesgo</vt:lpstr>
      <vt:lpstr>Predicting the S&amp;P 500 with Machine Learning</vt:lpstr>
      <vt:lpstr>Project Overview</vt:lpstr>
      <vt:lpstr>Project Overview</vt:lpstr>
      <vt:lpstr>Dataset Overview: Key Financial &amp; Economic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Creating features that capture market trends &amp; relationships</vt:lpstr>
      <vt:lpstr>Tested Models</vt:lpstr>
      <vt:lpstr>Hyperparameter Tuning - Optuna</vt:lpstr>
      <vt:lpstr>Training Process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Adelina Diaconu</dc:creator>
  <cp:lastModifiedBy>Andrei Robert GHINEA</cp:lastModifiedBy>
  <cp:revision>41</cp:revision>
  <dcterms:modified xsi:type="dcterms:W3CDTF">2025-02-03T07:25:31Z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955c50-0b6e-46ca-99a7-99b1bf48b4f4_Enabled">
    <vt:lpwstr>true</vt:lpwstr>
  </property>
  <property fmtid="{D5CDD505-2E9C-101B-9397-08002B2CF9AE}" pid="3" name="MSIP_Label_f7955c50-0b6e-46ca-99a7-99b1bf48b4f4_SetDate">
    <vt:lpwstr>2025-02-03T06:54:23Z</vt:lpwstr>
  </property>
  <property fmtid="{D5CDD505-2E9C-101B-9397-08002B2CF9AE}" pid="4" name="MSIP_Label_f7955c50-0b6e-46ca-99a7-99b1bf48b4f4_Method">
    <vt:lpwstr>Privileged</vt:lpwstr>
  </property>
  <property fmtid="{D5CDD505-2E9C-101B-9397-08002B2CF9AE}" pid="5" name="MSIP_Label_f7955c50-0b6e-46ca-99a7-99b1bf48b4f4_Name">
    <vt:lpwstr>PUBLIC</vt:lpwstr>
  </property>
  <property fmtid="{D5CDD505-2E9C-101B-9397-08002B2CF9AE}" pid="6" name="MSIP_Label_f7955c50-0b6e-46ca-99a7-99b1bf48b4f4_SiteId">
    <vt:lpwstr>487baf29-f1da-469a-9221-243f830c36f3</vt:lpwstr>
  </property>
  <property fmtid="{D5CDD505-2E9C-101B-9397-08002B2CF9AE}" pid="7" name="MSIP_Label_f7955c50-0b6e-46ca-99a7-99b1bf48b4f4_ActionId">
    <vt:lpwstr>f640ca11-176e-4ac7-bb14-fbe3b8102537</vt:lpwstr>
  </property>
  <property fmtid="{D5CDD505-2E9C-101B-9397-08002B2CF9AE}" pid="8" name="MSIP_Label_f7955c50-0b6e-46ca-99a7-99b1bf48b4f4_ContentBits">
    <vt:lpwstr>0</vt:lpwstr>
  </property>
</Properties>
</file>